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0080625" cy="7559675"/>
  <p:notesSz cx="6889750"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95" autoAdjust="0"/>
  </p:normalViewPr>
  <p:slideViewPr>
    <p:cSldViewPr snapToGrid="0">
      <p:cViewPr varScale="1">
        <p:scale>
          <a:sx n="60" d="100"/>
          <a:sy n="60" d="100"/>
        </p:scale>
        <p:origin x="151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7" name="Group 6"/>
          <p:cNvGrpSpPr/>
          <p:nvPr/>
        </p:nvGrpSpPr>
        <p:grpSpPr>
          <a:xfrm>
            <a:off x="-9333" y="-9334"/>
            <a:ext cx="10109072" cy="7578343"/>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246403" y="2650553"/>
            <a:ext cx="6423553" cy="1814743"/>
          </a:xfrm>
        </p:spPr>
        <p:txBody>
          <a:bodyPr anchor="b">
            <a:noAutofit/>
          </a:bodyPr>
          <a:lstStyle>
            <a:lvl1pPr algn="r">
              <a:defRPr sz="5952">
                <a:solidFill>
                  <a:schemeClr val="accent1"/>
                </a:solidFill>
              </a:defRPr>
            </a:lvl1pPr>
          </a:lstStyle>
          <a:p>
            <a:r>
              <a:rPr lang="pt-BR"/>
              <a:t>Clique para editar o título Mestre</a:t>
            </a:r>
            <a:endParaRPr lang="en-US" dirty="0"/>
          </a:p>
        </p:txBody>
      </p:sp>
      <p:sp>
        <p:nvSpPr>
          <p:cNvPr id="3" name="Subtitle 2"/>
          <p:cNvSpPr>
            <a:spLocks noGrp="1"/>
          </p:cNvSpPr>
          <p:nvPr>
            <p:ph type="subTitle" idx="1"/>
          </p:nvPr>
        </p:nvSpPr>
        <p:spPr>
          <a:xfrm>
            <a:off x="1246403" y="4465295"/>
            <a:ext cx="642355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814333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3751839"/>
          </a:xfrm>
        </p:spPr>
        <p:txBody>
          <a:bodyPr anchor="ctr">
            <a:normAutofit/>
          </a:bodyPr>
          <a:lstStyle>
            <a:lvl1pPr algn="l">
              <a:defRPr sz="4850" b="0" cap="none"/>
            </a:lvl1pPr>
          </a:lstStyle>
          <a:p>
            <a:r>
              <a:rPr lang="pt-BR"/>
              <a:t>Clique para editar o título Mestre</a:t>
            </a:r>
            <a:endParaRPr lang="en-US" dirty="0"/>
          </a:p>
        </p:txBody>
      </p:sp>
      <p:sp>
        <p:nvSpPr>
          <p:cNvPr id="3" name="Text Placeholder 2"/>
          <p:cNvSpPr>
            <a:spLocks noGrp="1"/>
          </p:cNvSpPr>
          <p:nvPr>
            <p:ph type="body" idx="1"/>
          </p:nvPr>
        </p:nvSpPr>
        <p:spPr>
          <a:xfrm>
            <a:off x="672042" y="4927788"/>
            <a:ext cx="6997914"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7836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54257" y="671971"/>
            <a:ext cx="6694159" cy="3331857"/>
          </a:xfrm>
        </p:spPr>
        <p:txBody>
          <a:bodyPr anchor="ctr">
            <a:normAutofit/>
          </a:bodyPr>
          <a:lstStyle>
            <a:lvl1pPr algn="l">
              <a:defRPr sz="485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1213857" y="4003828"/>
            <a:ext cx="5974958"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2040" y="4927788"/>
            <a:ext cx="6997915"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
        <p:nvSpPr>
          <p:cNvPr id="24" name="TextBox 23"/>
          <p:cNvSpPr txBox="1"/>
          <p:nvPr/>
        </p:nvSpPr>
        <p:spPr>
          <a:xfrm>
            <a:off x="532156" y="87124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38870" y="3181894"/>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59371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2040" y="2129659"/>
            <a:ext cx="6997915" cy="2861014"/>
          </a:xfrm>
        </p:spPr>
        <p:txBody>
          <a:bodyPr anchor="b">
            <a:normAutofit/>
          </a:bodyPr>
          <a:lstStyle>
            <a:lvl1pPr algn="l">
              <a:defRPr sz="4850" b="0" cap="none"/>
            </a:lvl1pPr>
          </a:lstStyle>
          <a:p>
            <a:r>
              <a:rPr lang="pt-BR"/>
              <a:t>Clique para editar o título Mestre</a:t>
            </a:r>
            <a:endParaRPr lang="en-US" dirty="0"/>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17450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854257" y="671971"/>
            <a:ext cx="6694159" cy="3331857"/>
          </a:xfrm>
        </p:spPr>
        <p:txBody>
          <a:bodyPr anchor="ctr">
            <a:normAutofit/>
          </a:bodyPr>
          <a:lstStyle>
            <a:lvl1pPr algn="l">
              <a:defRPr sz="485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
        <p:nvSpPr>
          <p:cNvPr id="24" name="TextBox 23"/>
          <p:cNvSpPr txBox="1"/>
          <p:nvPr/>
        </p:nvSpPr>
        <p:spPr>
          <a:xfrm>
            <a:off x="532156" y="871246"/>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7438870" y="3181894"/>
            <a:ext cx="504162" cy="644607"/>
          </a:xfrm>
          <a:prstGeom prst="rect">
            <a:avLst/>
          </a:prstGeom>
        </p:spPr>
        <p:txBody>
          <a:bodyPr vert="horz" lIns="100796" tIns="50398" rIns="100796" bIns="50398" rtlCol="0" anchor="ctr">
            <a:noAutofit/>
          </a:bodyPr>
          <a:lstStyle/>
          <a:p>
            <a:pPr lvl="0"/>
            <a:r>
              <a:rPr lang="en-US" sz="881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494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78930" y="671971"/>
            <a:ext cx="6991025" cy="3331857"/>
          </a:xfrm>
        </p:spPr>
        <p:txBody>
          <a:bodyPr anchor="ctr">
            <a:normAutofit/>
          </a:bodyPr>
          <a:lstStyle>
            <a:lvl1pPr algn="l">
              <a:defRPr sz="4850" b="0" cap="none"/>
            </a:lvl1pPr>
          </a:lstStyle>
          <a:p>
            <a:r>
              <a:rPr lang="pt-BR"/>
              <a:t>Clique para editar o título Mestre</a:t>
            </a:r>
            <a:endParaRPr lang="en-US" dirty="0"/>
          </a:p>
        </p:txBody>
      </p:sp>
      <p:sp>
        <p:nvSpPr>
          <p:cNvPr id="23" name="Text Placeholder 9"/>
          <p:cNvSpPr>
            <a:spLocks noGrp="1"/>
          </p:cNvSpPr>
          <p:nvPr>
            <p:ph type="body" sz="quarter" idx="13"/>
          </p:nvPr>
        </p:nvSpPr>
        <p:spPr>
          <a:xfrm>
            <a:off x="672038" y="4423810"/>
            <a:ext cx="6997916"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672040" y="4990673"/>
            <a:ext cx="6997915"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03997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076007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9572" y="671972"/>
            <a:ext cx="1079072" cy="5788752"/>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672041" y="671972"/>
            <a:ext cx="5727155" cy="578875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64813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6" name="PlaceHolder 2"/>
          <p:cNvSpPr>
            <a:spLocks noGrp="1"/>
          </p:cNvSpPr>
          <p:nvPr>
            <p:ph type="subTitle"/>
          </p:nvPr>
        </p:nvSpPr>
        <p:spPr>
          <a:xfrm>
            <a:off x="504000" y="1769040"/>
            <a:ext cx="9071640" cy="4384080"/>
          </a:xfrm>
          <a:prstGeom prst="rect">
            <a:avLst/>
          </a:prstGeom>
        </p:spPr>
        <p:txBody>
          <a:bodyPr lIns="0" tIns="0" rIns="0" bIns="0" anchor="ctr"/>
          <a:lstStyle/>
          <a:p>
            <a:pPr algn="ctr"/>
            <a:endParaRPr lang="pt-B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12100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301320"/>
            <a:ext cx="9071640" cy="1262160"/>
          </a:xfrm>
          <a:prstGeom prst="rect">
            <a:avLst/>
          </a:prstGeom>
        </p:spPr>
        <p:txBody>
          <a:bodyPr lIns="0" tIns="0" rIns="0" bIns="0" anchor="ctr"/>
          <a:lstStyle/>
          <a:p>
            <a:pPr algn="ctr"/>
            <a:endParaRPr lang="pt-BR"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504000" y="1769040"/>
            <a:ext cx="9071640" cy="4384080"/>
          </a:xfrm>
          <a:prstGeom prst="rect">
            <a:avLst/>
          </a:prstGeom>
        </p:spPr>
        <p:txBody>
          <a:bodyPr lIns="0" tIns="0" rIns="0" bIns="0"/>
          <a:lstStyle/>
          <a:p>
            <a:endParaRPr lang="pt-BR" sz="32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953364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326231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2040" y="2977208"/>
            <a:ext cx="6997915" cy="2013467"/>
          </a:xfrm>
        </p:spPr>
        <p:txBody>
          <a:bodyPr anchor="b"/>
          <a:lstStyle>
            <a:lvl1pPr algn="l">
              <a:defRPr sz="4409" b="0" cap="none"/>
            </a:lvl1pPr>
          </a:lstStyle>
          <a:p>
            <a:r>
              <a:rPr lang="pt-BR"/>
              <a:t>Clique para editar o título Mestre</a:t>
            </a:r>
            <a:endParaRPr lang="en-US" dirty="0"/>
          </a:p>
        </p:txBody>
      </p:sp>
      <p:sp>
        <p:nvSpPr>
          <p:cNvPr id="3" name="Text Placeholder 2"/>
          <p:cNvSpPr>
            <a:spLocks noGrp="1"/>
          </p:cNvSpPr>
          <p:nvPr>
            <p:ph type="body" idx="1"/>
          </p:nvPr>
        </p:nvSpPr>
        <p:spPr>
          <a:xfrm>
            <a:off x="672040" y="4990673"/>
            <a:ext cx="6997915"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77903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72042" y="671971"/>
            <a:ext cx="6997914" cy="1455937"/>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672042" y="2381649"/>
            <a:ext cx="340442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265529" y="2381651"/>
            <a:ext cx="340442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6" name="Footer Placeholder 5"/>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7" name="Slide Number Placeholder 6"/>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00547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3" cy="1455937"/>
          </a:xfrm>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672041"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Clique para editar os estilos de texto Mestres</a:t>
            </a:r>
          </a:p>
        </p:txBody>
      </p:sp>
      <p:sp>
        <p:nvSpPr>
          <p:cNvPr id="4" name="Content Placeholder 3"/>
          <p:cNvSpPr>
            <a:spLocks noGrp="1"/>
          </p:cNvSpPr>
          <p:nvPr>
            <p:ph sz="half" idx="2"/>
          </p:nvPr>
        </p:nvSpPr>
        <p:spPr>
          <a:xfrm>
            <a:off x="672041" y="3017307"/>
            <a:ext cx="3407251" cy="364217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262702" y="2382084"/>
            <a:ext cx="3407251"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Clique para editar os estilos de texto Mestres</a:t>
            </a:r>
          </a:p>
        </p:txBody>
      </p:sp>
      <p:sp>
        <p:nvSpPr>
          <p:cNvPr id="6" name="Content Placeholder 5"/>
          <p:cNvSpPr>
            <a:spLocks noGrp="1"/>
          </p:cNvSpPr>
          <p:nvPr>
            <p:ph sz="quarter" idx="4"/>
          </p:nvPr>
        </p:nvSpPr>
        <p:spPr>
          <a:xfrm>
            <a:off x="4262702" y="3017307"/>
            <a:ext cx="3407251" cy="3642177"/>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8" name="Footer Placeholder 7"/>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9" name="Slide Number Placeholder 8"/>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457179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2041" y="671971"/>
            <a:ext cx="6997914" cy="1455937"/>
          </a:xfrm>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4" name="Footer Placeholder 3"/>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5" name="Slide Number Placeholder 4"/>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1117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3" name="Footer Placeholder 2"/>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4" name="Slide Number Placeholder 3"/>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914397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2041" y="1651933"/>
            <a:ext cx="3075982" cy="1409272"/>
          </a:xfrm>
        </p:spPr>
        <p:txBody>
          <a:bodyPr anchor="b">
            <a:normAutofit/>
          </a:bodyPr>
          <a:lstStyle>
            <a:lvl1pPr>
              <a:defRPr sz="2205"/>
            </a:lvl1pPr>
          </a:lstStyle>
          <a:p>
            <a:r>
              <a:rPr lang="pt-BR"/>
              <a:t>Clique para editar o título Mestre</a:t>
            </a:r>
            <a:endParaRPr lang="en-US" dirty="0"/>
          </a:p>
        </p:txBody>
      </p:sp>
      <p:sp>
        <p:nvSpPr>
          <p:cNvPr id="3" name="Content Placeholder 2"/>
          <p:cNvSpPr>
            <a:spLocks noGrp="1"/>
          </p:cNvSpPr>
          <p:nvPr>
            <p:ph idx="1"/>
          </p:nvPr>
        </p:nvSpPr>
        <p:spPr>
          <a:xfrm>
            <a:off x="3937083" y="567610"/>
            <a:ext cx="3732871" cy="6091873"/>
          </a:xfrm>
        </p:spPr>
        <p:txBody>
          <a:bodyP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72041" y="3061205"/>
            <a:ext cx="3075982"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pt-BR"/>
              <a:t>Clique para editar os estilos de texto Mestres</a:t>
            </a:r>
          </a:p>
        </p:txBody>
      </p:sp>
      <p:sp>
        <p:nvSpPr>
          <p:cNvPr id="5" name="Date Placeholder 4"/>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6" name="Footer Placeholder 5"/>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7" name="Slide Number Placeholder 6"/>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4041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2041" y="5291772"/>
            <a:ext cx="6997914" cy="624724"/>
          </a:xfrm>
        </p:spPr>
        <p:txBody>
          <a:bodyPr anchor="b">
            <a:normAutofit/>
          </a:bodyPr>
          <a:lstStyle>
            <a:lvl1pPr algn="l">
              <a:defRPr sz="2646"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72041" y="671971"/>
            <a:ext cx="6997914"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pt-BR"/>
              <a:t>Clique no ícone para adicionar uma imagem</a:t>
            </a:r>
            <a:endParaRPr lang="en-US" dirty="0"/>
          </a:p>
        </p:txBody>
      </p:sp>
      <p:sp>
        <p:nvSpPr>
          <p:cNvPr id="4" name="Text Placeholder 3"/>
          <p:cNvSpPr>
            <a:spLocks noGrp="1"/>
          </p:cNvSpPr>
          <p:nvPr>
            <p:ph type="body" sz="half" idx="2"/>
          </p:nvPr>
        </p:nvSpPr>
        <p:spPr>
          <a:xfrm>
            <a:off x="672041" y="5916496"/>
            <a:ext cx="6997914"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pt-BR"/>
              <a:t>Clique para editar os estilos de texto Mestres</a:t>
            </a:r>
          </a:p>
        </p:txBody>
      </p:sp>
      <p:sp>
        <p:nvSpPr>
          <p:cNvPr id="5" name="Date Placeholder 4"/>
          <p:cNvSpPr>
            <a:spLocks noGrp="1"/>
          </p:cNvSpPr>
          <p:nvPr>
            <p:ph type="dt" sz="half" idx="10"/>
          </p:nvPr>
        </p:nvSpPr>
        <p:spPr/>
        <p:txBody>
          <a:bodyPr/>
          <a:lstStyle/>
          <a:p>
            <a:r>
              <a:rPr lang="pt-BR" sz="1400" b="0" strike="noStrike" spc="-1">
                <a:solidFill>
                  <a:srgbClr val="000000"/>
                </a:solidFill>
                <a:uFill>
                  <a:solidFill>
                    <a:srgbClr val="FFFFFF"/>
                  </a:solidFill>
                </a:uFill>
                <a:latin typeface="Times New Roman"/>
              </a:rPr>
              <a:t>&lt;data/hora&gt;</a:t>
            </a:r>
          </a:p>
        </p:txBody>
      </p:sp>
      <p:sp>
        <p:nvSpPr>
          <p:cNvPr id="6" name="Footer Placeholder 5"/>
          <p:cNvSpPr>
            <a:spLocks noGrp="1"/>
          </p:cNvSpPr>
          <p:nvPr>
            <p:ph type="ftr" sz="quarter" idx="11"/>
          </p:nvPr>
        </p:nvSpPr>
        <p:spPr/>
        <p:txBody>
          <a:bodyPr/>
          <a:lstStyle/>
          <a:p>
            <a:pPr algn="ctr"/>
            <a:r>
              <a:rPr lang="pt-BR" sz="1400" b="0" strike="noStrike" spc="-1">
                <a:solidFill>
                  <a:srgbClr val="000000"/>
                </a:solidFill>
                <a:uFill>
                  <a:solidFill>
                    <a:srgbClr val="FFFFFF"/>
                  </a:solidFill>
                </a:uFill>
                <a:latin typeface="Times New Roman"/>
              </a:rPr>
              <a:t>&lt;rodapé&gt;</a:t>
            </a:r>
          </a:p>
        </p:txBody>
      </p:sp>
      <p:sp>
        <p:nvSpPr>
          <p:cNvPr id="7" name="Slide Number Placeholder 6"/>
          <p:cNvSpPr>
            <a:spLocks noGrp="1"/>
          </p:cNvSpPr>
          <p:nvPr>
            <p:ph type="sldNum" sz="quarter" idx="12"/>
          </p:nvPr>
        </p:nvSpPr>
        <p:spPr/>
        <p:txBody>
          <a:body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28323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334" y="-9334"/>
            <a:ext cx="10109073" cy="7578343"/>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2041" y="671971"/>
            <a:ext cx="6997913" cy="1455937"/>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672041" y="2381651"/>
            <a:ext cx="6997914" cy="4277834"/>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5958922" y="6659484"/>
            <a:ext cx="754208" cy="402483"/>
          </a:xfrm>
          <a:prstGeom prst="rect">
            <a:avLst/>
          </a:prstGeom>
        </p:spPr>
        <p:txBody>
          <a:bodyPr vert="horz" lIns="91440" tIns="45720" rIns="91440" bIns="45720" rtlCol="0" anchor="ctr"/>
          <a:lstStyle>
            <a:lvl1pPr algn="r">
              <a:defRPr sz="992">
                <a:solidFill>
                  <a:schemeClr val="tx1">
                    <a:tint val="75000"/>
                  </a:schemeClr>
                </a:solidFill>
              </a:defRPr>
            </a:lvl1pPr>
          </a:lstStyle>
          <a:p>
            <a:r>
              <a:rPr lang="pt-BR" sz="1400" b="0" strike="noStrike" spc="-1">
                <a:solidFill>
                  <a:srgbClr val="000000"/>
                </a:solidFill>
                <a:uFill>
                  <a:solidFill>
                    <a:srgbClr val="FFFFFF"/>
                  </a:solidFill>
                </a:uFill>
                <a:latin typeface="Times New Roman"/>
              </a:rPr>
              <a:t>&lt;data/hora&gt;</a:t>
            </a:r>
          </a:p>
        </p:txBody>
      </p:sp>
      <p:sp>
        <p:nvSpPr>
          <p:cNvPr id="5" name="Footer Placeholder 4"/>
          <p:cNvSpPr>
            <a:spLocks noGrp="1"/>
          </p:cNvSpPr>
          <p:nvPr>
            <p:ph type="ftr" sz="quarter" idx="3"/>
          </p:nvPr>
        </p:nvSpPr>
        <p:spPr>
          <a:xfrm>
            <a:off x="672041" y="6659484"/>
            <a:ext cx="5096507" cy="402483"/>
          </a:xfrm>
          <a:prstGeom prst="rect">
            <a:avLst/>
          </a:prstGeom>
        </p:spPr>
        <p:txBody>
          <a:bodyPr vert="horz" lIns="91440" tIns="45720" rIns="91440" bIns="45720" rtlCol="0" anchor="ctr"/>
          <a:lstStyle>
            <a:lvl1pPr algn="l">
              <a:defRPr sz="992">
                <a:solidFill>
                  <a:schemeClr val="tx1">
                    <a:tint val="75000"/>
                  </a:schemeClr>
                </a:solidFill>
              </a:defRPr>
            </a:lvl1pPr>
          </a:lstStyle>
          <a:p>
            <a:pPr algn="ctr"/>
            <a:r>
              <a:rPr lang="pt-BR" sz="1400" b="0" strike="noStrike" spc="-1">
                <a:solidFill>
                  <a:srgbClr val="000000"/>
                </a:solidFill>
                <a:uFill>
                  <a:solidFill>
                    <a:srgbClr val="FFFFFF"/>
                  </a:solidFill>
                </a:uFill>
                <a:latin typeface="Times New Roman"/>
              </a:rPr>
              <a:t>&lt;rodapé&gt;</a:t>
            </a:r>
          </a:p>
        </p:txBody>
      </p:sp>
      <p:sp>
        <p:nvSpPr>
          <p:cNvPr id="6" name="Slide Number Placeholder 5"/>
          <p:cNvSpPr>
            <a:spLocks noGrp="1"/>
          </p:cNvSpPr>
          <p:nvPr>
            <p:ph type="sldNum" sz="quarter" idx="4"/>
          </p:nvPr>
        </p:nvSpPr>
        <p:spPr>
          <a:xfrm>
            <a:off x="7104808" y="6659484"/>
            <a:ext cx="565148" cy="402483"/>
          </a:xfrm>
          <a:prstGeom prst="rect">
            <a:avLst/>
          </a:prstGeom>
        </p:spPr>
        <p:txBody>
          <a:bodyPr vert="horz" lIns="91440" tIns="45720" rIns="91440" bIns="45720" rtlCol="0" anchor="ctr"/>
          <a:lstStyle>
            <a:lvl1pPr algn="r">
              <a:defRPr sz="992">
                <a:solidFill>
                  <a:schemeClr val="accent1"/>
                </a:solidFill>
              </a:defRPr>
            </a:lvl1pPr>
          </a:lstStyle>
          <a:p>
            <a:pPr algn="r"/>
            <a:fld id="{3C64571A-987B-4ACD-B806-C8D2D315EEF0}" type="slidenum">
              <a:rPr lang="pt-BR" sz="1400" b="0" strike="noStrike" spc="-1" smtClean="0">
                <a:solidFill>
                  <a:srgbClr val="000000"/>
                </a:solidFill>
                <a:uFill>
                  <a:solidFill>
                    <a:srgbClr val="FFFFFF"/>
                  </a:solidFill>
                </a:uFill>
                <a:latin typeface="Times New Roman"/>
              </a:rPr>
              <a:t>‹nº›</a:t>
            </a:fld>
            <a:endParaRPr lang="pt-BR"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1718128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Shape 1"/>
          <p:cNvSpPr txBox="1"/>
          <p:nvPr/>
        </p:nvSpPr>
        <p:spPr>
          <a:xfrm>
            <a:off x="504000" y="1560694"/>
            <a:ext cx="9071640" cy="2104996"/>
          </a:xfrm>
          <a:prstGeom prst="rect">
            <a:avLst/>
          </a:prstGeom>
          <a:noFill/>
          <a:ln>
            <a:noFill/>
          </a:ln>
        </p:spPr>
        <p:txBody>
          <a:bodyPr lIns="0" tIns="0" rIns="0" bIns="0" anchor="ctr"/>
          <a:lstStyle/>
          <a:p>
            <a:pPr algn="ctr"/>
            <a:r>
              <a:rPr lang="pt-BR" sz="5400" b="0" strike="noStrike" spc="-1" dirty="0">
                <a:solidFill>
                  <a:srgbClr val="000000"/>
                </a:solidFill>
                <a:uFill>
                  <a:solidFill>
                    <a:srgbClr val="FFFFFF"/>
                  </a:solidFill>
                </a:uFill>
                <a:latin typeface="Arial"/>
              </a:rPr>
              <a:t>SISTEMA RESPIRATÓRIO</a:t>
            </a:r>
          </a:p>
        </p:txBody>
      </p:sp>
      <p:sp>
        <p:nvSpPr>
          <p:cNvPr id="40" name="TextShape 2"/>
          <p:cNvSpPr txBox="1"/>
          <p:nvPr/>
        </p:nvSpPr>
        <p:spPr>
          <a:xfrm>
            <a:off x="504000" y="4946482"/>
            <a:ext cx="9071640" cy="2104996"/>
          </a:xfrm>
          <a:prstGeom prst="rect">
            <a:avLst/>
          </a:prstGeom>
          <a:noFill/>
          <a:ln>
            <a:noFill/>
          </a:ln>
        </p:spPr>
        <p:txBody>
          <a:bodyPr lIns="0" tIns="0" rIns="0" bIns="0" anchor="ctr"/>
          <a:lstStyle/>
          <a:p>
            <a:pPr algn="ctr"/>
            <a:r>
              <a:rPr lang="pt-BR" sz="3200" b="0" strike="noStrike" spc="-1" dirty="0">
                <a:solidFill>
                  <a:srgbClr val="000000"/>
                </a:solidFill>
                <a:uFill>
                  <a:solidFill>
                    <a:srgbClr val="FFFFFF"/>
                  </a:solidFill>
                </a:uFill>
                <a:latin typeface="Arial"/>
              </a:rPr>
              <a:t>PRODUZIDO PELO 8º ANO DA TARDE</a:t>
            </a:r>
          </a:p>
          <a:p>
            <a:pPr algn="ctr"/>
            <a:r>
              <a:rPr lang="pt-BR" sz="3200" b="0" strike="noStrike" spc="-1" dirty="0">
                <a:solidFill>
                  <a:srgbClr val="000000"/>
                </a:solidFill>
                <a:uFill>
                  <a:solidFill>
                    <a:srgbClr val="FFFFFF"/>
                  </a:solidFill>
                </a:uFill>
                <a:latin typeface="Arial"/>
              </a:rPr>
              <a:t>- 2019 -</a:t>
            </a:r>
          </a:p>
          <a:p>
            <a:pPr algn="ctr"/>
            <a:r>
              <a:rPr lang="pt-BR" sz="3200" b="0" strike="noStrike" spc="-1" dirty="0">
                <a:solidFill>
                  <a:srgbClr val="000000"/>
                </a:solidFill>
                <a:uFill>
                  <a:solidFill>
                    <a:srgbClr val="FFFFFF"/>
                  </a:solidFill>
                </a:uFill>
                <a:latin typeface="Arial"/>
              </a:rPr>
              <a:t>ESCOLA CURUMIM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m 53"/>
          <p:cNvPicPr/>
          <p:nvPr/>
        </p:nvPicPr>
        <p:blipFill>
          <a:blip r:embed="rId2"/>
          <a:stretch/>
        </p:blipFill>
        <p:spPr>
          <a:xfrm>
            <a:off x="986040" y="248040"/>
            <a:ext cx="8157960" cy="3495960"/>
          </a:xfrm>
          <a:prstGeom prst="rect">
            <a:avLst/>
          </a:prstGeom>
          <a:ln>
            <a:noFill/>
          </a:ln>
        </p:spPr>
      </p:pic>
      <p:pic>
        <p:nvPicPr>
          <p:cNvPr id="55" name="Imagem 54"/>
          <p:cNvPicPr/>
          <p:nvPr/>
        </p:nvPicPr>
        <p:blipFill>
          <a:blip r:embed="rId3"/>
          <a:stretch/>
        </p:blipFill>
        <p:spPr>
          <a:xfrm>
            <a:off x="1261800" y="3888000"/>
            <a:ext cx="7745760" cy="324000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Traqueia</a:t>
            </a:r>
          </a:p>
        </p:txBody>
      </p:sp>
      <p:sp>
        <p:nvSpPr>
          <p:cNvPr id="57" name="TextShape 2"/>
          <p:cNvSpPr txBox="1"/>
          <p:nvPr/>
        </p:nvSpPr>
        <p:spPr>
          <a:xfrm>
            <a:off x="504000" y="1287779"/>
            <a:ext cx="9071640" cy="5970575"/>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dirty="0">
                <a:solidFill>
                  <a:srgbClr val="000000"/>
                </a:solidFill>
                <a:uFill>
                  <a:solidFill>
                    <a:srgbClr val="FFFFFF"/>
                  </a:solidFill>
                </a:uFill>
                <a:latin typeface="Arial"/>
              </a:rPr>
              <a:t>A traqueia, tubo de aproximadamente 12 cm de comprimento e 2 cm de diâmetro, é formada por uma série de anéis (em média 15 a 20) cartilaginosos que a mantém aberta, impedindo que as paredes se toquem (tipo mola/espiral de caderno)</a:t>
            </a:r>
          </a:p>
          <a:p>
            <a:pPr marL="432000" indent="-324000">
              <a:buClr>
                <a:srgbClr val="000000"/>
              </a:buClr>
              <a:buSzPct val="45000"/>
              <a:buFont typeface="Wingdings" charset="2"/>
              <a:buChar char=""/>
            </a:pPr>
            <a:r>
              <a:rPr lang="pt-BR" sz="3200" b="0" strike="noStrike" spc="-1" dirty="0">
                <a:solidFill>
                  <a:srgbClr val="000000"/>
                </a:solidFill>
                <a:uFill>
                  <a:solidFill>
                    <a:srgbClr val="FFFFFF"/>
                  </a:solidFill>
                </a:uFill>
                <a:latin typeface="Arial"/>
              </a:rPr>
              <a:t>A traqueia, tubo que leva o ar aos pulmões.</a:t>
            </a:r>
          </a:p>
          <a:p>
            <a:pPr marL="432000" indent="-324000">
              <a:buClr>
                <a:srgbClr val="000000"/>
              </a:buClr>
              <a:buSzPct val="45000"/>
              <a:buFont typeface="Wingdings" charset="2"/>
              <a:buChar char=""/>
            </a:pPr>
            <a:r>
              <a:rPr lang="pt-BR" sz="3200" b="0" strike="noStrike" spc="-1" dirty="0">
                <a:solidFill>
                  <a:srgbClr val="000000"/>
                </a:solidFill>
                <a:uFill>
                  <a:solidFill>
                    <a:srgbClr val="FFFFFF"/>
                  </a:solidFill>
                </a:uFill>
                <a:latin typeface="Arial"/>
              </a:rPr>
              <a:t>A parede interna da traqueia é revestida por uma camada mucosa e também sustentada por cartilagem. Essa camada mucosa, assim como nas cavidades nasais, o ar é aquecido, filtrado e umidificado.</a:t>
            </a:r>
          </a:p>
          <a:p>
            <a:pPr marL="108000">
              <a:buClr>
                <a:srgbClr val="000000"/>
              </a:buClr>
              <a:buSzPct val="45000"/>
            </a:pPr>
            <a:endParaRPr lang="pt-BR" sz="3200" b="0" strike="noStrike" spc="-1" dirty="0">
              <a:solidFill>
                <a:srgbClr val="000000"/>
              </a:solidFill>
              <a:uFill>
                <a:solidFill>
                  <a:srgbClr val="FFFFFF"/>
                </a:solidFill>
              </a:uFill>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Imagem 57"/>
          <p:cNvPicPr/>
          <p:nvPr/>
        </p:nvPicPr>
        <p:blipFill>
          <a:blip r:embed="rId2"/>
          <a:stretch/>
        </p:blipFill>
        <p:spPr>
          <a:xfrm>
            <a:off x="1008000" y="582840"/>
            <a:ext cx="8247600" cy="654516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Brônquios</a:t>
            </a:r>
          </a:p>
        </p:txBody>
      </p:sp>
      <p:sp>
        <p:nvSpPr>
          <p:cNvPr id="60"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Um pouco adiante a traqueia se bifurca em dois canais: os brônquios (direito e esquerdo). </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Cada brônquio entra em um pulmão, onde se ramificam em tubos cada vez menores, chamadas bronquíolos, cujas paredes ficam cada vez mais finas.</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Os brônquios também são formados por aneis, iguais aos da traqueia.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m 60"/>
          <p:cNvPicPr/>
          <p:nvPr/>
        </p:nvPicPr>
        <p:blipFill>
          <a:blip r:embed="rId2"/>
          <a:stretch/>
        </p:blipFill>
        <p:spPr>
          <a:xfrm>
            <a:off x="1872000" y="246600"/>
            <a:ext cx="6175080" cy="6881400"/>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Bronquíolos</a:t>
            </a:r>
          </a:p>
        </p:txBody>
      </p:sp>
      <p:sp>
        <p:nvSpPr>
          <p:cNvPr id="63"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Nos bronquíolos não existem anéis cartilaginosos. </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Cada bronquíolo termina num conjunto de microscópicas estruturas em forma de saco, chamadas alvéolos pulmonares.</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m 63"/>
          <p:cNvPicPr/>
          <p:nvPr/>
        </p:nvPicPr>
        <p:blipFill>
          <a:blip r:embed="rId2"/>
          <a:stretch/>
        </p:blipFill>
        <p:spPr>
          <a:xfrm>
            <a:off x="880200" y="720000"/>
            <a:ext cx="8310240" cy="612000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Alvéolos Pulmonares</a:t>
            </a:r>
          </a:p>
        </p:txBody>
      </p:sp>
      <p:sp>
        <p:nvSpPr>
          <p:cNvPr id="66" name="TextShape 2"/>
          <p:cNvSpPr txBox="1"/>
          <p:nvPr/>
        </p:nvSpPr>
        <p:spPr>
          <a:xfrm>
            <a:off x="504000" y="1448200"/>
            <a:ext cx="9071640" cy="5947212"/>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dirty="0">
                <a:solidFill>
                  <a:srgbClr val="000000"/>
                </a:solidFill>
                <a:uFill>
                  <a:solidFill>
                    <a:srgbClr val="FFFFFF"/>
                  </a:solidFill>
                </a:uFill>
                <a:latin typeface="Arial"/>
              </a:rPr>
              <a:t>A parede do alvéolo é extremamente fina, pois é formada por uma única camada de célula. Os alvéolos são envolvidos por vasos capilares, cuja paredes também são muito finas. Isso facilita a difusão de gases nos dois sentidos: dos alvéolos para os capilares e vice-versa.</a:t>
            </a:r>
          </a:p>
          <a:p>
            <a:pPr marL="432000" indent="-324000">
              <a:buClr>
                <a:srgbClr val="000000"/>
              </a:buClr>
              <a:buSzPct val="45000"/>
              <a:buFont typeface="Wingdings" charset="2"/>
              <a:buChar char=""/>
            </a:pPr>
            <a:r>
              <a:rPr lang="pt-BR" sz="3200" b="0" strike="noStrike" spc="-1" dirty="0">
                <a:solidFill>
                  <a:srgbClr val="000000"/>
                </a:solidFill>
                <a:uFill>
                  <a:solidFill>
                    <a:srgbClr val="FFFFFF"/>
                  </a:solidFill>
                </a:uFill>
                <a:latin typeface="Arial"/>
              </a:rPr>
              <a:t>Todas as trocas gasosas entre o sangue e os pulmões acontecem na região dos alvéolos, que apresentam grande quantidade de vasos sanguíneos em sua superfície.</a:t>
            </a:r>
          </a:p>
          <a:p>
            <a:pPr marL="432000" indent="-324000">
              <a:buClr>
                <a:srgbClr val="000000"/>
              </a:buClr>
              <a:buSzPct val="45000"/>
              <a:buFont typeface="Wingdings" charset="2"/>
              <a:buChar char=""/>
            </a:pPr>
            <a:r>
              <a:rPr lang="pt-BR" sz="3200" b="0" strike="noStrike" spc="-1" dirty="0">
                <a:solidFill>
                  <a:srgbClr val="000000"/>
                </a:solidFill>
                <a:uFill>
                  <a:solidFill>
                    <a:srgbClr val="FFFFFF"/>
                  </a:solidFill>
                </a:uFill>
                <a:latin typeface="Arial"/>
              </a:rPr>
              <a:t>Há mais de 300 milhões abrangendo uma superfície total de aproximadamente 70 m².</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m 66"/>
          <p:cNvPicPr/>
          <p:nvPr/>
        </p:nvPicPr>
        <p:blipFill>
          <a:blip r:embed="rId2"/>
          <a:stretch/>
        </p:blipFill>
        <p:spPr>
          <a:xfrm>
            <a:off x="1213200" y="1008000"/>
            <a:ext cx="7742520" cy="5616000"/>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Pulmão</a:t>
            </a:r>
          </a:p>
        </p:txBody>
      </p:sp>
      <p:sp>
        <p:nvSpPr>
          <p:cNvPr id="69" name="TextShape 2"/>
          <p:cNvSpPr txBox="1"/>
          <p:nvPr/>
        </p:nvSpPr>
        <p:spPr>
          <a:xfrm>
            <a:off x="504000" y="1769040"/>
            <a:ext cx="9071640" cy="5145107"/>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Os pulmões são dois órgãos de consistência esponjosa localizado no tórax.</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Eles são constituídos de tecido pulmonar. Apesar de elásticos, como os pulmões não têm músculos, não podem se contrair ou se expandir, são então os músculos respiratórios da caixa torácica que garantem a saída e a entrada de ar nos pulmões. (Expiração e Inspiração)</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O pulmão é formado pelos bronquíolos e alvéolos pulmonares que envolvido por uma membrana serosa, chamada pleura cuja função é proteger o pulmão.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Shape 1"/>
          <p:cNvSpPr txBox="1"/>
          <p:nvPr/>
        </p:nvSpPr>
        <p:spPr>
          <a:xfrm>
            <a:off x="504000" y="693528"/>
            <a:ext cx="9071640" cy="6342705"/>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Toda atividade desenvolvida pelo nosso organismo depende da obtenção de energia a partir dos alimentos. Isso é conseguido, continuamente, pela respiração, que consiste em reações de combustão no interior das células, com a participação do gás oxigênio.</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Respirar perfeitamente é importante para manter a saúde dos pulmões e do organismo em geral. Praticar exercícios físicos estimula a respiração, aumentando a capacidade pulmonar. Dessa forma, há maior oxigenação do sangue e, consequentemente, maior produção de energia.</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Reação de combustão = qualquer reação que acontece com o oxigênio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m 69"/>
          <p:cNvPicPr/>
          <p:nvPr/>
        </p:nvPicPr>
        <p:blipFill>
          <a:blip r:embed="rId2"/>
          <a:stretch/>
        </p:blipFill>
        <p:spPr>
          <a:xfrm>
            <a:off x="3955680" y="1600920"/>
            <a:ext cx="6124320" cy="5743080"/>
          </a:xfrm>
          <a:prstGeom prst="rect">
            <a:avLst/>
          </a:prstGeom>
          <a:ln>
            <a:noFill/>
          </a:ln>
        </p:spPr>
      </p:pic>
      <p:pic>
        <p:nvPicPr>
          <p:cNvPr id="71" name="Imagem 70"/>
          <p:cNvPicPr/>
          <p:nvPr/>
        </p:nvPicPr>
        <p:blipFill>
          <a:blip r:embed="rId3"/>
          <a:stretch/>
        </p:blipFill>
        <p:spPr>
          <a:xfrm>
            <a:off x="216000" y="288000"/>
            <a:ext cx="4600080" cy="288576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Capacidade Pulmonar</a:t>
            </a:r>
          </a:p>
        </p:txBody>
      </p:sp>
      <p:sp>
        <p:nvSpPr>
          <p:cNvPr id="73"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É a quantidade de ar que os pulmões são capazes de conter. Essa quantidade de ar pode variar em função da necessidade de gás oxigênio exigida pelo organismo.</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 volume de ar que normalmente entre nos pulmões e deles sai, é de cerca de 500 ml ou 0,5 l, é denominado ar circulante.  Esse volume corresponde à respiração regular e ritmada durante atividades normais.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 Inspiração Expiração</a:t>
            </a:r>
          </a:p>
        </p:txBody>
      </p:sp>
      <p:sp>
        <p:nvSpPr>
          <p:cNvPr id="75"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Inspiração é a entrada do ar nos pulmões e expiração é a saída do ar dos pulmões. A inspiração é um fenômeno ativo: a contração de certos músculos torácicos, como os musculos intercostais, combinada ao abaixamento do músculo diafragma (músculo exclusivo dos mamíferos que separa a cavidade torácica da abdominal) e a expansibilidade dos pulmões enche estes de ar. </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Inspiração</a:t>
            </a:r>
          </a:p>
        </p:txBody>
      </p:sp>
      <p:sp>
        <p:nvSpPr>
          <p:cNvPr id="77"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 diafragma se contrai e abaixa: a caixa torácica aumenta de cvolume, na vertical. Os músculos intercostais também se contrai, as costelas se levantam, e o volume da caixa torácica aumenta na horizontal. A pressão do ar, na caixa torácica e nos pulmões, fica menor do que a pressão atmosférica, e o ar entra.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Expiração</a:t>
            </a:r>
          </a:p>
        </p:txBody>
      </p:sp>
      <p:sp>
        <p:nvSpPr>
          <p:cNvPr id="79"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 diafragma e os músculos intercostais relaxam. A caixa torácica diminui de volume, tanto vertical quanto na horizontal. A pressão do ar na caixa torácica e nos pulmões aumenta, e o ar sai.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Imagem 79"/>
          <p:cNvPicPr/>
          <p:nvPr/>
        </p:nvPicPr>
        <p:blipFill>
          <a:blip r:embed="rId2"/>
          <a:srcRect r="7" b="4822"/>
          <a:stretch/>
        </p:blipFill>
        <p:spPr>
          <a:xfrm>
            <a:off x="2232000" y="514800"/>
            <a:ext cx="6768000" cy="680004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Doenças respiratórias</a:t>
            </a:r>
          </a:p>
        </p:txBody>
      </p:sp>
      <p:sp>
        <p:nvSpPr>
          <p:cNvPr id="82"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Uma doença respiratória, assim como outras doenças, pode se instalar em uma pessoa, apesar de ter sido transmitida a ela. Isso deve a muitos fatores, como a resistência imunológica, número de micróbios recebidos e estado nutricional. Como nunca sabemos as reais condições do nosso organismo quanto a esses fatores, é bom conhecer essas doenças para aprender a evitá-las.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Pneumonia</a:t>
            </a:r>
          </a:p>
        </p:txBody>
      </p:sp>
      <p:sp>
        <p:nvSpPr>
          <p:cNvPr id="84" name="TextShape 2"/>
          <p:cNvSpPr txBox="1"/>
          <p:nvPr/>
        </p:nvSpPr>
        <p:spPr>
          <a:xfrm>
            <a:off x="240632" y="1351947"/>
            <a:ext cx="9545052" cy="6059506"/>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A pneumonia é causada por bactérias ou vírus que atacam os brônquios, bronquíolos e os alvéolos. </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Quando a doença é bacteriana pode ser mais grave. </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Sintomas: febre alta, dificuldade respiratória, dor torácica, eliminação de escarro, as vezes com pus ou sangue e tosse.</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A transmissão é feita pela inalação do ar contaminada por gotículas emitidas por doentes ao espirrar, falar, tossir ou respirar.</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A prevenção ocorre através de vacina; cuidados com resfriados e gripes, que podem facilitar a entrada de microrganismos causadores da doença; alimentação saudável; arejar o ambiente; evitar o contato com pessoas que estejam em processo infeccioso.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Tuberculose</a:t>
            </a:r>
          </a:p>
        </p:txBody>
      </p:sp>
      <p:sp>
        <p:nvSpPr>
          <p:cNvPr id="86" name="TextShape 2"/>
          <p:cNvSpPr txBox="1"/>
          <p:nvPr/>
        </p:nvSpPr>
        <p:spPr>
          <a:xfrm>
            <a:off x="504000" y="1769039"/>
            <a:ext cx="9071640" cy="5489315"/>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A tuberculose é uma doença causada por uma bactéria chamada bacilo de Koch que ataca os pulmões, provocando lesões nos tecidos pulmonares. </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Esse microrganismo é transmitido por gotículas de saliva quando o doente tosse ou espirra. </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Sintomas: febre, tosse, perda de apetite e de eliminação de escarro com sangue. </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Prevenção: vacina BCG. Em alguns casos, é necessário fazer a prevenção com outra medicação, por exemplo, para crianças menores de 5 anos não vacinadas ou recém nascidos que moram com pessoas doentes.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Enfisema pulmonar</a:t>
            </a:r>
          </a:p>
        </p:txBody>
      </p:sp>
      <p:sp>
        <p:nvSpPr>
          <p:cNvPr id="88"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Ocorre quando a destruição dos alvéolos pulmonares e dos bronquíolos, comprometendo seriamente a respiração. </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Na maioria dos casos resultam do hábito de fumar.</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 ar fica preso dentro dos pulmões, que ficam permanentemente inflados. As superfícies onde ocorrem as trocas gasosas se reduzem muito.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O caminho do ar</a:t>
            </a:r>
          </a:p>
        </p:txBody>
      </p:sp>
      <p:sp>
        <p:nvSpPr>
          <p:cNvPr id="43"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 ar entre pela cavidade nasal (nariz e boca), que se comunica com a Faringe, permitindo a passagem do ar em direção a traqueia, passando primeiro pela faringe. </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A faringe se divide em: esôfago e traqueia.  Pelo o esôfago segue o alimento e pela traqueia o ar vai em direção aos pulmões.</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O pulmão é formado pelos bronquíolos e pelos alvéolos pulmonares.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517443" y="132179"/>
            <a:ext cx="9071640" cy="905754"/>
          </a:xfrm>
          <a:prstGeom prst="rect">
            <a:avLst/>
          </a:prstGeom>
          <a:noFill/>
          <a:ln>
            <a:noFill/>
          </a:ln>
        </p:spPr>
        <p:txBody>
          <a:bodyPr lIns="0" tIns="0" rIns="0" bIns="0" anchor="ctr"/>
          <a:lstStyle/>
          <a:p>
            <a:pPr algn="ctr"/>
            <a:r>
              <a:rPr lang="pt-BR" sz="4400" b="0" strike="noStrike" spc="-1" dirty="0">
                <a:solidFill>
                  <a:srgbClr val="000000"/>
                </a:solidFill>
                <a:uFill>
                  <a:solidFill>
                    <a:srgbClr val="FFFFFF"/>
                  </a:solidFill>
                </a:uFill>
                <a:latin typeface="Arial"/>
              </a:rPr>
              <a:t>Asma</a:t>
            </a:r>
          </a:p>
        </p:txBody>
      </p:sp>
      <p:sp>
        <p:nvSpPr>
          <p:cNvPr id="90" name="TextShape 2"/>
          <p:cNvSpPr txBox="1"/>
          <p:nvPr/>
        </p:nvSpPr>
        <p:spPr>
          <a:xfrm>
            <a:off x="176463" y="898358"/>
            <a:ext cx="9753600" cy="6529138"/>
          </a:xfrm>
          <a:prstGeom prst="rect">
            <a:avLst/>
          </a:prstGeom>
          <a:noFill/>
          <a:ln>
            <a:noFill/>
          </a:ln>
        </p:spPr>
        <p:txBody>
          <a:bodyPr lIns="0" tIns="0" rIns="0" bIns="0"/>
          <a:lstStyle/>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É uma inflamação crônica das vias respiratórias, com produção de muco (catarro) e inchaço das paredes dos brônquios, estreitando e obstruindo a passagem de ar</a:t>
            </a:r>
          </a:p>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Não é contagiosa.</a:t>
            </a:r>
          </a:p>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A doença é chamada de asma brônquica </a:t>
            </a:r>
          </a:p>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O indivíduo tem que fazer um maior esforço respiratório e emite certo ruído (chiadeira).</a:t>
            </a:r>
          </a:p>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Apresentado com frequência cianose (coloração azulada da pele por deficiência de oxigenação).</a:t>
            </a:r>
          </a:p>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Pode estar associada a infecções virais, mas vários fatores que nem sempre estão associados a organismos e até exercícios físicos podem provocar as crises.</a:t>
            </a:r>
          </a:p>
          <a:p>
            <a:pPr marL="432000" indent="-324000">
              <a:buClr>
                <a:srgbClr val="000000"/>
              </a:buClr>
              <a:buSzPct val="45000"/>
              <a:buFont typeface="Wingdings" charset="2"/>
              <a:buChar char=""/>
            </a:pPr>
            <a:r>
              <a:rPr lang="pt-BR" sz="2600" b="0" strike="noStrike" spc="-1" dirty="0">
                <a:solidFill>
                  <a:srgbClr val="000000"/>
                </a:solidFill>
                <a:uFill>
                  <a:solidFill>
                    <a:srgbClr val="FFFFFF"/>
                  </a:solidFill>
                </a:uFill>
                <a:latin typeface="Arial"/>
              </a:rPr>
              <a:t>Como prevenir e evitar os mecanismos que pioram ou desencadeiam as crises, que podem ser vários: poeira, poluição, pelos de animais, fumaça, cigarro, pólen, mofo e até alimentos.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Rinite alérgica</a:t>
            </a:r>
          </a:p>
        </p:txBody>
      </p:sp>
      <p:sp>
        <p:nvSpPr>
          <p:cNvPr id="92" name="TextShape 2"/>
          <p:cNvSpPr txBox="1"/>
          <p:nvPr/>
        </p:nvSpPr>
        <p:spPr>
          <a:xfrm>
            <a:off x="504000" y="1769040"/>
            <a:ext cx="9071640" cy="5610328"/>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Inflamação da mucosa nasal, de origem alérgica</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É uma doença crônica  e a mais comum das alergias respiratórias.</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Podem ser causadas por microrganismos, pólen, fumaça, glúten, poeira…</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Sintomas: inflamação das vias aéreas, coriza, coceira no nariz, espirros, dificuldade para respirar, olhos lacrimejantes; podem ocorrer infamações das mucosas do seios da face (região do crânio formada por cavidade ósseas ao redor do nariz, maça do rosto e olhos = sinusite)</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Prevenção: evitar os mecanismos que desencadeiam as crises.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Bronquite</a:t>
            </a:r>
          </a:p>
        </p:txBody>
      </p:sp>
      <p:sp>
        <p:nvSpPr>
          <p:cNvPr id="94"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É a inflamação das mucosas dos brônquios que obstruem o fluxo de ar. Isso faz com que a superfície interna dos brônquios se dilatem secretando grande quantidade de muco, e os tecidos se inflamam.</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Sintomas: falta de ar, cansaço, tosse e chiado no peito.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Cigarro mata até quem não fuma</a:t>
            </a:r>
          </a:p>
        </p:txBody>
      </p:sp>
      <p:sp>
        <p:nvSpPr>
          <p:cNvPr id="96" name="TextShape 2"/>
          <p:cNvSpPr txBox="1"/>
          <p:nvPr/>
        </p:nvSpPr>
        <p:spPr>
          <a:xfrm>
            <a:off x="504000" y="1769039"/>
            <a:ext cx="9071640" cy="5489315"/>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O fumo e uma epidemia lenta. É assim chamada porque os problemas dele provêm aparecem com o decorrer do tempo, cerca de dez anos de uso do tabaco.</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Segundo a OMS o fumo causa 1/3 das mortes por câncer e doenças do coração e do pulmão.</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700 milhões de crianças sofrem com maior incidência de bronquites, pneumonia, infecções de ouvido, entre outras doenças. No Brasil as crianças são 40% do fumo passivo.</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Gases tóxicos produzidos durante a queima: </a:t>
            </a:r>
            <a:r>
              <a:rPr lang="pt-BR" sz="2800" b="0" strike="noStrike" spc="-1" dirty="0" err="1">
                <a:solidFill>
                  <a:srgbClr val="000000"/>
                </a:solidFill>
                <a:uFill>
                  <a:solidFill>
                    <a:srgbClr val="FFFFFF"/>
                  </a:solidFill>
                </a:uFill>
                <a:latin typeface="Arial"/>
              </a:rPr>
              <a:t>terebentina</a:t>
            </a:r>
            <a:r>
              <a:rPr lang="pt-BR" sz="2800" b="0" strike="noStrike" spc="-1" dirty="0">
                <a:solidFill>
                  <a:srgbClr val="000000"/>
                </a:solidFill>
                <a:uFill>
                  <a:solidFill>
                    <a:srgbClr val="FFFFFF"/>
                  </a:solidFill>
                </a:uFill>
                <a:latin typeface="Arial"/>
              </a:rPr>
              <a:t>, cetonas, amônia, monóxido de carbono.</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Imagem 96"/>
          <p:cNvPicPr/>
          <p:nvPr/>
        </p:nvPicPr>
        <p:blipFill>
          <a:blip r:embed="rId2"/>
          <a:stretch/>
        </p:blipFill>
        <p:spPr>
          <a:xfrm>
            <a:off x="712080" y="1080000"/>
            <a:ext cx="8937720" cy="4896000"/>
          </a:xfrm>
          <a:prstGeom prst="rect">
            <a:avLst/>
          </a:prstGeom>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Imagem 97"/>
          <p:cNvPicPr/>
          <p:nvPr/>
        </p:nvPicPr>
        <p:blipFill>
          <a:blip r:embed="rId2"/>
          <a:stretch/>
        </p:blipFill>
        <p:spPr>
          <a:xfrm>
            <a:off x="42480" y="36720"/>
            <a:ext cx="10010520" cy="7552800"/>
          </a:xfrm>
          <a:prstGeom prst="rect">
            <a:avLst/>
          </a:prstGeom>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Shape 1"/>
          <p:cNvSpPr txBox="1"/>
          <p:nvPr/>
        </p:nvSpPr>
        <p:spPr>
          <a:xfrm>
            <a:off x="504000" y="301320"/>
            <a:ext cx="9071640" cy="1262160"/>
          </a:xfrm>
          <a:prstGeom prst="rect">
            <a:avLst/>
          </a:prstGeom>
          <a:noFill/>
          <a:ln>
            <a:noFill/>
          </a:ln>
        </p:spPr>
        <p:txBody>
          <a:bodyPr lIns="0" tIns="0" rIns="0" bIns="0" anchor="ctr"/>
          <a:lstStyle/>
          <a:p>
            <a:pPr algn="ctr"/>
            <a:endParaRPr lang="pt-BR" sz="4400" b="0" strike="noStrike" spc="-1" dirty="0">
              <a:solidFill>
                <a:srgbClr val="000000"/>
              </a:solidFill>
              <a:uFill>
                <a:solidFill>
                  <a:srgbClr val="FFFFFF"/>
                </a:solidFill>
              </a:uFill>
              <a:latin typeface="Arial"/>
            </a:endParaRPr>
          </a:p>
        </p:txBody>
      </p:sp>
      <p:sp>
        <p:nvSpPr>
          <p:cNvPr id="100" name="TextShape 2"/>
          <p:cNvSpPr txBox="1"/>
          <p:nvPr/>
        </p:nvSpPr>
        <p:spPr>
          <a:xfrm>
            <a:off x="504000" y="1769040"/>
            <a:ext cx="9071640" cy="4384080"/>
          </a:xfrm>
          <a:prstGeom prst="rect">
            <a:avLst/>
          </a:prstGeom>
          <a:noFill/>
          <a:ln>
            <a:noFill/>
          </a:ln>
        </p:spPr>
        <p:txBody>
          <a:bodyPr lIns="0" tIns="0" rIns="0" bIns="0"/>
          <a:lstStyle/>
          <a:p>
            <a:r>
              <a:rPr lang="pt-BR" sz="3200" b="0" strike="noStrike" spc="-1" dirty="0">
                <a:solidFill>
                  <a:srgbClr val="000000"/>
                </a:solidFill>
                <a:uFill>
                  <a:solidFill>
                    <a:srgbClr val="FFFFFF"/>
                  </a:solidFill>
                </a:uFill>
                <a:latin typeface="Arial"/>
              </a:rPr>
              <a:t>Material produzido pelos alunos do 8° ano da tarde da Escola Curumim – 2019 a partir da pesquisa em diversas fontes (livros didáticos e sites) na disciplina de Ciências.</a:t>
            </a:r>
          </a:p>
          <a:p>
            <a:endParaRPr lang="pt-BR" sz="3200" spc="-1" dirty="0">
              <a:solidFill>
                <a:srgbClr val="000000"/>
              </a:solidFill>
              <a:uFill>
                <a:solidFill>
                  <a:srgbClr val="FFFFFF"/>
                </a:solidFill>
              </a:uFill>
              <a:latin typeface="Arial"/>
            </a:endParaRPr>
          </a:p>
          <a:p>
            <a:r>
              <a:rPr lang="pt-BR" sz="3200" b="0" strike="noStrike" spc="-1" dirty="0">
                <a:solidFill>
                  <a:srgbClr val="000000"/>
                </a:solidFill>
                <a:uFill>
                  <a:solidFill>
                    <a:srgbClr val="FFFFFF"/>
                  </a:solidFill>
                </a:uFill>
                <a:latin typeface="Arial"/>
              </a:rPr>
              <a:t>Professora: Simone B. Bolognini</a:t>
            </a:r>
          </a:p>
          <a:p>
            <a:r>
              <a:rPr lang="pt-BR" sz="3200" spc="-1" dirty="0">
                <a:solidFill>
                  <a:srgbClr val="000000"/>
                </a:solidFill>
                <a:uFill>
                  <a:solidFill>
                    <a:srgbClr val="FFFFFF"/>
                  </a:solidFill>
                </a:uFill>
                <a:latin typeface="Arial"/>
              </a:rPr>
              <a:t>Coordenação: </a:t>
            </a:r>
            <a:r>
              <a:rPr lang="pt-BR" sz="3200" spc="-1" dirty="0" err="1">
                <a:solidFill>
                  <a:srgbClr val="000000"/>
                </a:solidFill>
                <a:uFill>
                  <a:solidFill>
                    <a:srgbClr val="FFFFFF"/>
                  </a:solidFill>
                </a:uFill>
                <a:latin typeface="Arial"/>
              </a:rPr>
              <a:t>Rina</a:t>
            </a:r>
            <a:r>
              <a:rPr lang="pt-BR" sz="3200" spc="-1" dirty="0">
                <a:solidFill>
                  <a:srgbClr val="000000"/>
                </a:solidFill>
                <a:uFill>
                  <a:solidFill>
                    <a:srgbClr val="FFFFFF"/>
                  </a:solidFill>
                </a:uFill>
                <a:latin typeface="Arial"/>
              </a:rPr>
              <a:t> K. Cortez</a:t>
            </a:r>
          </a:p>
          <a:p>
            <a:r>
              <a:rPr lang="pt-BR" sz="3200" b="0" strike="noStrike" spc="-1" dirty="0">
                <a:solidFill>
                  <a:srgbClr val="000000"/>
                </a:solidFill>
                <a:uFill>
                  <a:solidFill>
                    <a:srgbClr val="FFFFFF"/>
                  </a:solidFill>
                </a:uFill>
                <a:latin typeface="Arial"/>
              </a:rPr>
              <a:t>Direção: Gláucia M. Ferreira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Imagem 43"/>
          <p:cNvPicPr/>
          <p:nvPr/>
        </p:nvPicPr>
        <p:blipFill>
          <a:blip r:embed="rId2"/>
          <a:stretch/>
        </p:blipFill>
        <p:spPr>
          <a:xfrm>
            <a:off x="1440000" y="346680"/>
            <a:ext cx="7128000" cy="70045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Cavidade Nasal</a:t>
            </a:r>
          </a:p>
        </p:txBody>
      </p:sp>
      <p:sp>
        <p:nvSpPr>
          <p:cNvPr id="46"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Ao passar pelo interior do nariz, o ar é aquecido, filtrado e umedecido </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No interior da cavidade nasal (nariz) existem pelos que atuam como filtro de ar. Ela é revestida por um epitélio rico em glândulas e mucosa, cuja secreção umedece e filtra o ar respirado.</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A cavidade nasal é dividida em duas por uma pequena parede chamada septo nasal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Faringe</a:t>
            </a:r>
          </a:p>
        </p:txBody>
      </p:sp>
      <p:sp>
        <p:nvSpPr>
          <p:cNvPr id="48"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É um órgão que também pertence ao sistema digestório.</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A faringe pode ser considerada uma verdadeira encruzilhada. Dela partem dois tubos separados: o esôfago (sistema digestório), pela qual caminha os alimentos e a traqueia, que leva o ar para os pulmões.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Imagem 48"/>
          <p:cNvPicPr/>
          <p:nvPr/>
        </p:nvPicPr>
        <p:blipFill>
          <a:blip r:embed="rId2"/>
          <a:stretch/>
        </p:blipFill>
        <p:spPr>
          <a:xfrm>
            <a:off x="1368000" y="617760"/>
            <a:ext cx="7848000" cy="59990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Epiglote</a:t>
            </a:r>
          </a:p>
        </p:txBody>
      </p:sp>
      <p:sp>
        <p:nvSpPr>
          <p:cNvPr id="51" name="TextShape 2"/>
          <p:cNvSpPr txBox="1"/>
          <p:nvPr/>
        </p:nvSpPr>
        <p:spPr>
          <a:xfrm>
            <a:off x="504000" y="1769040"/>
            <a:ext cx="9071640" cy="4384080"/>
          </a:xfrm>
          <a:prstGeom prst="rect">
            <a:avLst/>
          </a:prstGeom>
          <a:noFill/>
          <a:ln>
            <a:noFill/>
          </a:ln>
        </p:spPr>
        <p:txBody>
          <a:bodyPr lIns="0" tIns="0" rIns="0" bIns="0"/>
          <a:lstStyle/>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Durante a deglutição a faringe se eleva ao mesmo tempo que a epiglote fecha o orifício de comunicação com a faringe, impedindo que o alimento entre na traqueia.</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Quando engolimos, a epiglote fecha a laringe.</a:t>
            </a:r>
          </a:p>
          <a:p>
            <a:pPr marL="432000" indent="-324000">
              <a:buClr>
                <a:srgbClr val="000000"/>
              </a:buClr>
              <a:buSzPct val="45000"/>
              <a:buFont typeface="Wingdings" charset="2"/>
              <a:buChar char=""/>
            </a:pPr>
            <a:r>
              <a:rPr lang="pt-BR" sz="3200" b="0" strike="noStrike" spc="-1">
                <a:solidFill>
                  <a:srgbClr val="000000"/>
                </a:solidFill>
                <a:uFill>
                  <a:solidFill>
                    <a:srgbClr val="FFFFFF"/>
                  </a:solidFill>
                </a:uFill>
                <a:latin typeface="Arial"/>
              </a:rPr>
              <a:t>Caso a epiglote não feche rapidamente o caminho para a traqueia, o alimento vai para o lugar errado, e por isso engasgamos, uma defesa do organismo para empurrar o alimento para fora do corpo ou para o caminho certo (do esôfago).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1"/>
          <p:cNvSpPr txBox="1"/>
          <p:nvPr/>
        </p:nvSpPr>
        <p:spPr>
          <a:xfrm>
            <a:off x="504000" y="301320"/>
            <a:ext cx="9071640" cy="1262160"/>
          </a:xfrm>
          <a:prstGeom prst="rect">
            <a:avLst/>
          </a:prstGeom>
          <a:noFill/>
          <a:ln>
            <a:noFill/>
          </a:ln>
        </p:spPr>
        <p:txBody>
          <a:bodyPr lIns="0" tIns="0" rIns="0" bIns="0" anchor="ctr"/>
          <a:lstStyle/>
          <a:p>
            <a:pPr algn="ctr"/>
            <a:r>
              <a:rPr lang="pt-BR" sz="4400" b="0" strike="noStrike" spc="-1">
                <a:solidFill>
                  <a:srgbClr val="000000"/>
                </a:solidFill>
                <a:uFill>
                  <a:solidFill>
                    <a:srgbClr val="FFFFFF"/>
                  </a:solidFill>
                </a:uFill>
                <a:latin typeface="Arial"/>
              </a:rPr>
              <a:t>Laringe</a:t>
            </a:r>
          </a:p>
        </p:txBody>
      </p:sp>
      <p:sp>
        <p:nvSpPr>
          <p:cNvPr id="53" name="TextShape 2"/>
          <p:cNvSpPr txBox="1"/>
          <p:nvPr/>
        </p:nvSpPr>
        <p:spPr>
          <a:xfrm>
            <a:off x="504000" y="1457167"/>
            <a:ext cx="9071640" cy="5665525"/>
          </a:xfrm>
          <a:prstGeom prst="rect">
            <a:avLst/>
          </a:prstGeom>
          <a:noFill/>
          <a:ln>
            <a:noFill/>
          </a:ln>
        </p:spPr>
        <p:txBody>
          <a:bodyPr lIns="0" tIns="0" rIns="0" bIns="0"/>
          <a:lstStyle/>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A laringe é um órgão situado no pescoço, na parte superior. Ele se comunica com a faringe.</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É na laringe que estão as pregas vocais (antigamente conhecida como cordas vocais), responsáveis pelos sons que emitimos. </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O ar expelido dos pulmões por meio da traqueia, passa pela laringe e provoca a vibração das pregas vocais. Essa vibração produz o som.</a:t>
            </a:r>
          </a:p>
          <a:p>
            <a:pPr marL="432000" indent="-324000">
              <a:buClr>
                <a:srgbClr val="000000"/>
              </a:buClr>
              <a:buSzPct val="45000"/>
              <a:buFont typeface="Wingdings" charset="2"/>
              <a:buChar char=""/>
            </a:pPr>
            <a:r>
              <a:rPr lang="pt-BR" sz="2800" b="0" strike="noStrike" spc="-1" dirty="0">
                <a:solidFill>
                  <a:srgbClr val="000000"/>
                </a:solidFill>
                <a:uFill>
                  <a:solidFill>
                    <a:srgbClr val="FFFFFF"/>
                  </a:solidFill>
                </a:uFill>
                <a:latin typeface="Arial"/>
              </a:rPr>
              <a:t>A voz resulta da articulação dos dons feitos principalmente pela língua, pelos lábios e pelos dentes. A faringe, a cavidade e a cavidade nasal servem como </a:t>
            </a:r>
            <a:r>
              <a:rPr lang="pt-BR" sz="2800" b="0" strike="noStrike" spc="-1" dirty="0" err="1">
                <a:solidFill>
                  <a:srgbClr val="000000"/>
                </a:solidFill>
                <a:uFill>
                  <a:solidFill>
                    <a:srgbClr val="FFFFFF"/>
                  </a:solidFill>
                </a:uFill>
                <a:latin typeface="Arial"/>
              </a:rPr>
              <a:t>resoadores</a:t>
            </a:r>
            <a:r>
              <a:rPr lang="pt-BR" sz="2800" b="0" strike="noStrike" spc="-1" dirty="0">
                <a:solidFill>
                  <a:srgbClr val="000000"/>
                </a:solidFill>
                <a:uFill>
                  <a:solidFill>
                    <a:srgbClr val="FFFFFF"/>
                  </a:solidFill>
                </a:uFill>
                <a:latin typeface="Arial"/>
              </a:rPr>
              <a:t>, que significa reforçadores do som.</a:t>
            </a:r>
          </a:p>
        </p:txBody>
      </p:sp>
    </p:spTree>
  </p:cSld>
  <p:clrMapOvr>
    <a:masterClrMapping/>
  </p:clrMapOvr>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TotalTime>
  <Words>1883</Words>
  <Application>Microsoft Office PowerPoint</Application>
  <PresentationFormat>Personalizar</PresentationFormat>
  <Paragraphs>101</Paragraphs>
  <Slides>36</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36</vt:i4>
      </vt:variant>
    </vt:vector>
  </HeadingPairs>
  <TitlesOfParts>
    <vt:vector size="42" baseType="lpstr">
      <vt:lpstr>Arial</vt:lpstr>
      <vt:lpstr>Times New Roman</vt:lpstr>
      <vt:lpstr>Trebuchet MS</vt:lpstr>
      <vt:lpstr>Wingdings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
  <dc:description/>
  <cp:lastModifiedBy>simone barbosa bolognini</cp:lastModifiedBy>
  <cp:revision>5</cp:revision>
  <cp:lastPrinted>2019-08-29T15:09:36Z</cp:lastPrinted>
  <dcterms:created xsi:type="dcterms:W3CDTF">2019-08-21T16:06:36Z</dcterms:created>
  <dcterms:modified xsi:type="dcterms:W3CDTF">2019-08-29T15:31:12Z</dcterms:modified>
  <dc:language>pt-BR</dc:language>
</cp:coreProperties>
</file>